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B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1"/>
    <p:restoredTop sz="96197"/>
  </p:normalViewPr>
  <p:slideViewPr>
    <p:cSldViewPr snapToGrid="0" snapToObjects="1">
      <p:cViewPr varScale="1">
        <p:scale>
          <a:sx n="207" d="100"/>
          <a:sy n="207" d="100"/>
        </p:scale>
        <p:origin x="208"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4122E2-9410-814E-9391-D80EA91209C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E55781-3743-8F44-BA5F-BA59F41A8B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111D915-312B-9948-8797-F254353C9852}"/>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B446B51E-E08E-6242-B460-C2B1AB27F9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E8AFDF-B44A-7E4C-9A09-6F22F27DE1AC}"/>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97458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8B76E8-6F04-FC4F-A1D6-836FB2B2FF7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99C0F21-F612-C842-8090-9ADD1007F1A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D17AED9-87FA-CA46-97E8-94E6DE1FAA69}"/>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3DA8C551-F6DD-3742-9407-2E74C6620E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D1661A-F92C-6844-B4B5-54F24331CEE4}"/>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1058195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571BB9E-0CA7-7543-97FC-22815654D71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B534D6D-DB4D-B445-ABD3-7D5A7ADFCEA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C22185-8A8C-B841-A5AF-8F495AF52AE1}"/>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72F5C328-A418-D440-81AA-C81E4CD32E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D38225-164F-2C43-88AA-03F22D104F03}"/>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45049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92EE47-6DB8-0D43-80AC-D3838D5B1D0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0AA3AB-ACF9-8440-A517-75968639564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19D73D4-992C-9547-9E14-64D67F024EB1}"/>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75068D6E-286D-1F40-807A-4EAAB43FED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E9DC8D-1806-0D44-93EC-75AB5182B152}"/>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41596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FB6D0D-B1E2-4A42-AC60-3932355624A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2C4E3E-CF32-D740-AB02-1532E76899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FCDC02A-F006-FC4F-9056-96B3A4CD9AAF}"/>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6E19E64C-45F2-504F-935F-428F4A416B5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97A1E3-C052-DA47-B9F2-85025EFBF5B4}"/>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278301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8C8738-FBDA-EE45-9B2C-652CB5107E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73F51E-CF77-794E-835C-0E8C4C3A550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4016C01-8564-6349-949B-C824DBE10F5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0A8999F-A3CF-A94A-B59B-D8591C1FA483}"/>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6" name="フッター プレースホルダー 5">
            <a:extLst>
              <a:ext uri="{FF2B5EF4-FFF2-40B4-BE49-F238E27FC236}">
                <a16:creationId xmlns:a16="http://schemas.microsoft.com/office/drawing/2014/main" id="{F02AE809-AD51-7E47-B4EE-2CD8D38E8CC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75E0525-9358-A440-B6FC-CA84A2166299}"/>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3829918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EDFB11-6A00-194F-A315-0B3B0EA85D3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598260E-BF6B-984F-B1D4-97C8206232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E2C13F9-6711-904A-BE6A-9BB101A4D57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08C19E7-C267-BA4A-8AA8-51C48B620E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81B44DE-E6C9-914D-9B43-ECBC7385107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45BF81D-18B7-BD42-849C-34A14DB478B9}"/>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8" name="フッター プレースホルダー 7">
            <a:extLst>
              <a:ext uri="{FF2B5EF4-FFF2-40B4-BE49-F238E27FC236}">
                <a16:creationId xmlns:a16="http://schemas.microsoft.com/office/drawing/2014/main" id="{F9083981-CB6C-774A-9F6D-1F0C9014013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D3C4538-8D30-2049-BC0A-5A7ACD07938F}"/>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426939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F26E8C-B7B7-B441-B007-D7F44F3982B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05075BA-D6C3-A84A-8B42-B38B9B052DF7}"/>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4" name="フッター プレースホルダー 3">
            <a:extLst>
              <a:ext uri="{FF2B5EF4-FFF2-40B4-BE49-F238E27FC236}">
                <a16:creationId xmlns:a16="http://schemas.microsoft.com/office/drawing/2014/main" id="{4E9C62D4-7F14-7E49-9134-D302446E653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A2E69F4-B79B-0645-AA7A-896D8B57D9E1}"/>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3578466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2824A1C-CBB2-1F4F-AD20-37C1470EBC2B}"/>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3" name="フッター プレースホルダー 2">
            <a:extLst>
              <a:ext uri="{FF2B5EF4-FFF2-40B4-BE49-F238E27FC236}">
                <a16:creationId xmlns:a16="http://schemas.microsoft.com/office/drawing/2014/main" id="{E30ADEA2-BA5D-7645-9FC6-3FE27568C58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FD0A23-2050-C64F-BD2F-13E19F17CFD9}"/>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3766893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EB5F0C-5EAF-CA4D-8647-E29798244A5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751CC3-BA69-B64A-96F4-E80E793E66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4850C67-3DAC-0845-9F60-CF1BD46B50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87C7EC7-0ED2-7F41-A0E5-A68BAFCC267B}"/>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6" name="フッター プレースホルダー 5">
            <a:extLst>
              <a:ext uri="{FF2B5EF4-FFF2-40B4-BE49-F238E27FC236}">
                <a16:creationId xmlns:a16="http://schemas.microsoft.com/office/drawing/2014/main" id="{A4A967E6-27FA-6343-B095-AE2576DE529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66EFD55-F214-B24F-82C2-65982476AC0A}"/>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2515064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4C08A7-F49E-1B41-8188-02238ECBB6F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F34E9BE-55C2-EE4E-80B9-58B65C6BEA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F3FF57F-71B1-6040-991E-4BC0FBA4FF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25CC0B2-4142-1145-9EC2-62A60023AA83}"/>
              </a:ext>
            </a:extLst>
          </p:cNvPr>
          <p:cNvSpPr>
            <a:spLocks noGrp="1"/>
          </p:cNvSpPr>
          <p:nvPr>
            <p:ph type="dt" sz="half" idx="10"/>
          </p:nvPr>
        </p:nvSpPr>
        <p:spPr/>
        <p:txBody>
          <a:bodyPr/>
          <a:lstStyle/>
          <a:p>
            <a:fld id="{3733CC12-1BCF-4446-9453-27A0CDB63DEB}" type="datetimeFigureOut">
              <a:rPr kumimoji="1" lang="ja-JP" altLang="en-US" smtClean="0"/>
              <a:t>2021/8/30</a:t>
            </a:fld>
            <a:endParaRPr kumimoji="1" lang="ja-JP" altLang="en-US"/>
          </a:p>
        </p:txBody>
      </p:sp>
      <p:sp>
        <p:nvSpPr>
          <p:cNvPr id="6" name="フッター プレースホルダー 5">
            <a:extLst>
              <a:ext uri="{FF2B5EF4-FFF2-40B4-BE49-F238E27FC236}">
                <a16:creationId xmlns:a16="http://schemas.microsoft.com/office/drawing/2014/main" id="{36E287DC-29DC-064A-B8B7-7C9E062D39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C61CCCA-B8A0-0D46-991C-5D9FD7E8BF47}"/>
              </a:ext>
            </a:extLst>
          </p:cNvPr>
          <p:cNvSpPr>
            <a:spLocks noGrp="1"/>
          </p:cNvSpPr>
          <p:nvPr>
            <p:ph type="sldNum" sz="quarter" idx="12"/>
          </p:nvPr>
        </p:nvSpPr>
        <p:spPr/>
        <p:txBody>
          <a:body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1041033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4E0EEFD-1E63-8149-9289-7250281FDE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1C1CEF-E3C8-F84A-9AD2-4ACE86DAB9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BCD1C7-CB00-174B-BABF-00481CBD01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3CC12-1BCF-4446-9453-27A0CDB63DEB}"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F9AFB258-E5F2-654F-A96E-43DAD79F59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7D3A2B0-A9F6-3547-A3AE-30B951C9A1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162327-C18E-5A42-94CF-1E0578E9BDE6}" type="slidenum">
              <a:rPr kumimoji="1" lang="ja-JP" altLang="en-US" smtClean="0"/>
              <a:t>‹#›</a:t>
            </a:fld>
            <a:endParaRPr kumimoji="1" lang="ja-JP" altLang="en-US"/>
          </a:p>
        </p:txBody>
      </p:sp>
    </p:spTree>
    <p:extLst>
      <p:ext uri="{BB962C8B-B14F-4D97-AF65-F5344CB8AC3E}">
        <p14:creationId xmlns:p14="http://schemas.microsoft.com/office/powerpoint/2010/main" val="917560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CCD370F-BF7A-2246-9B1B-6D75D1D3F122}"/>
              </a:ext>
            </a:extLst>
          </p:cNvPr>
          <p:cNvSpPr/>
          <p:nvPr/>
        </p:nvSpPr>
        <p:spPr>
          <a:xfrm>
            <a:off x="0" y="1"/>
            <a:ext cx="12192000" cy="613386"/>
          </a:xfrm>
          <a:prstGeom prst="rect">
            <a:avLst/>
          </a:prstGeom>
          <a:solidFill>
            <a:srgbClr val="005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b="1">
              <a:latin typeface="Noto Sans Gothic" panose="020B0502040504020204" pitchFamily="34" charset="0"/>
            </a:endParaRPr>
          </a:p>
        </p:txBody>
      </p:sp>
      <p:sp>
        <p:nvSpPr>
          <p:cNvPr id="6" name="角丸四角形 5">
            <a:extLst>
              <a:ext uri="{FF2B5EF4-FFF2-40B4-BE49-F238E27FC236}">
                <a16:creationId xmlns:a16="http://schemas.microsoft.com/office/drawing/2014/main" id="{DB4BCFCF-9095-5C4B-83BF-F472B0561494}"/>
              </a:ext>
            </a:extLst>
          </p:cNvPr>
          <p:cNvSpPr/>
          <p:nvPr/>
        </p:nvSpPr>
        <p:spPr>
          <a:xfrm>
            <a:off x="102574" y="167546"/>
            <a:ext cx="942798" cy="27829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a:solidFill>
                  <a:schemeClr val="tx2"/>
                </a:solidFill>
                <a:latin typeface="Noto Sans Gothic" panose="020B0502040504020204" pitchFamily="34" charset="0"/>
              </a:rPr>
              <a:t>組織名</a:t>
            </a:r>
          </a:p>
        </p:txBody>
      </p:sp>
      <p:sp>
        <p:nvSpPr>
          <p:cNvPr id="7" name="正方形/長方形 6">
            <a:extLst>
              <a:ext uri="{FF2B5EF4-FFF2-40B4-BE49-F238E27FC236}">
                <a16:creationId xmlns:a16="http://schemas.microsoft.com/office/drawing/2014/main" id="{E7849CCD-5D76-B747-9857-3AC47A96E9C3}"/>
              </a:ext>
            </a:extLst>
          </p:cNvPr>
          <p:cNvSpPr/>
          <p:nvPr/>
        </p:nvSpPr>
        <p:spPr>
          <a:xfrm>
            <a:off x="0" y="614927"/>
            <a:ext cx="12192000" cy="6133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a:solidFill>
                  <a:schemeClr val="tx1"/>
                </a:solidFill>
                <a:latin typeface="Noto Sans Gothic" panose="020B0502040504020204" pitchFamily="34" charset="0"/>
                <a:ea typeface="Noto Sans Gothic" panose="020B0502040504020204" pitchFamily="34" charset="0"/>
              </a:rPr>
              <a:t>　</a:t>
            </a:r>
            <a:endParaRPr kumimoji="1" lang="ja-JP" altLang="en-US" sz="1600">
              <a:solidFill>
                <a:schemeClr val="tx1"/>
              </a:solidFill>
              <a:latin typeface="Noto Sans Gothic" panose="020B0502040504020204" pitchFamily="34" charset="0"/>
            </a:endParaRPr>
          </a:p>
        </p:txBody>
      </p:sp>
      <p:sp>
        <p:nvSpPr>
          <p:cNvPr id="9" name="テキスト ボックス 8">
            <a:extLst>
              <a:ext uri="{FF2B5EF4-FFF2-40B4-BE49-F238E27FC236}">
                <a16:creationId xmlns:a16="http://schemas.microsoft.com/office/drawing/2014/main" id="{8550189F-BF13-8C43-A629-7F0C48716BA3}"/>
              </a:ext>
            </a:extLst>
          </p:cNvPr>
          <p:cNvSpPr txBox="1"/>
          <p:nvPr/>
        </p:nvSpPr>
        <p:spPr>
          <a:xfrm>
            <a:off x="1098508" y="134301"/>
            <a:ext cx="2031325" cy="369332"/>
          </a:xfrm>
          <a:prstGeom prst="rect">
            <a:avLst/>
          </a:prstGeom>
          <a:noFill/>
        </p:spPr>
        <p:txBody>
          <a:bodyPr wrap="none" rtlCol="0">
            <a:spAutoFit/>
          </a:bodyPr>
          <a:lstStyle/>
          <a:p>
            <a:r>
              <a:rPr kumimoji="1" lang="ja-JP" altLang="en-US" b="1">
                <a:solidFill>
                  <a:schemeClr val="bg1"/>
                </a:solidFill>
                <a:latin typeface="+mn-ea"/>
              </a:rPr>
              <a:t>株式会社●</a:t>
            </a:r>
            <a:r>
              <a:rPr lang="ja-JP" altLang="en-US" b="1">
                <a:solidFill>
                  <a:schemeClr val="bg1"/>
                </a:solidFill>
                <a:latin typeface="+mn-ea"/>
              </a:rPr>
              <a:t>●●●</a:t>
            </a:r>
            <a:endParaRPr kumimoji="1" lang="ja-JP" altLang="en-US" b="1">
              <a:solidFill>
                <a:schemeClr val="bg1"/>
              </a:solidFill>
              <a:latin typeface="+mn-ea"/>
            </a:endParaRPr>
          </a:p>
        </p:txBody>
      </p:sp>
      <p:sp>
        <p:nvSpPr>
          <p:cNvPr id="12" name="テキスト ボックス 11">
            <a:extLst>
              <a:ext uri="{FF2B5EF4-FFF2-40B4-BE49-F238E27FC236}">
                <a16:creationId xmlns:a16="http://schemas.microsoft.com/office/drawing/2014/main" id="{6E962C92-BB38-BD47-B150-F6A492D07775}"/>
              </a:ext>
            </a:extLst>
          </p:cNvPr>
          <p:cNvSpPr txBox="1"/>
          <p:nvPr/>
        </p:nvSpPr>
        <p:spPr>
          <a:xfrm>
            <a:off x="7093961" y="151921"/>
            <a:ext cx="2501006" cy="338554"/>
          </a:xfrm>
          <a:prstGeom prst="rect">
            <a:avLst/>
          </a:prstGeom>
          <a:noFill/>
        </p:spPr>
        <p:txBody>
          <a:bodyPr wrap="none" rtlCol="0" anchor="ctr">
            <a:spAutoFit/>
          </a:bodyPr>
          <a:lstStyle/>
          <a:p>
            <a:r>
              <a:rPr kumimoji="1" lang="ja-JP" altLang="en-US" sz="1600" b="1">
                <a:solidFill>
                  <a:schemeClr val="bg1"/>
                </a:solidFill>
                <a:latin typeface="+mn-ea"/>
              </a:rPr>
              <a:t>役職名</a:t>
            </a:r>
            <a:r>
              <a:rPr kumimoji="1" lang="en-US" altLang="ja-JP" sz="1600" b="1" dirty="0">
                <a:solidFill>
                  <a:schemeClr val="bg1"/>
                </a:solidFill>
                <a:latin typeface="+mn-ea"/>
              </a:rPr>
              <a:t> </a:t>
            </a:r>
            <a:r>
              <a:rPr kumimoji="1" lang="ja-JP" altLang="en-US" sz="1600" b="1">
                <a:solidFill>
                  <a:schemeClr val="bg1"/>
                </a:solidFill>
                <a:latin typeface="+mn-ea"/>
              </a:rPr>
              <a:t>名前（ふりがな）</a:t>
            </a:r>
          </a:p>
        </p:txBody>
      </p:sp>
      <p:sp>
        <p:nvSpPr>
          <p:cNvPr id="15" name="角丸四角形 14">
            <a:extLst>
              <a:ext uri="{FF2B5EF4-FFF2-40B4-BE49-F238E27FC236}">
                <a16:creationId xmlns:a16="http://schemas.microsoft.com/office/drawing/2014/main" id="{AD4F2D67-73EA-5440-8F7D-73C8EA1218D5}"/>
              </a:ext>
            </a:extLst>
          </p:cNvPr>
          <p:cNvSpPr/>
          <p:nvPr/>
        </p:nvSpPr>
        <p:spPr>
          <a:xfrm>
            <a:off x="102574" y="782473"/>
            <a:ext cx="942798" cy="27829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a:solidFill>
                  <a:schemeClr val="tx2"/>
                </a:solidFill>
                <a:latin typeface="Noto Sans Gothic" panose="020B0502040504020204" pitchFamily="34" charset="0"/>
              </a:rPr>
              <a:t>商材名</a:t>
            </a:r>
            <a:endParaRPr kumimoji="1" lang="ja-JP" altLang="en-US" sz="1000">
              <a:solidFill>
                <a:schemeClr val="tx2"/>
              </a:solidFill>
              <a:latin typeface="Noto Sans Gothic" panose="020B0502040504020204" pitchFamily="34" charset="0"/>
            </a:endParaRPr>
          </a:p>
        </p:txBody>
      </p:sp>
      <p:sp>
        <p:nvSpPr>
          <p:cNvPr id="16" name="テキスト ボックス 15">
            <a:extLst>
              <a:ext uri="{FF2B5EF4-FFF2-40B4-BE49-F238E27FC236}">
                <a16:creationId xmlns:a16="http://schemas.microsoft.com/office/drawing/2014/main" id="{1888A63B-AF9C-8142-AE40-6753FF4CA81C}"/>
              </a:ext>
            </a:extLst>
          </p:cNvPr>
          <p:cNvSpPr txBox="1"/>
          <p:nvPr/>
        </p:nvSpPr>
        <p:spPr>
          <a:xfrm>
            <a:off x="1098508" y="747687"/>
            <a:ext cx="877163" cy="369332"/>
          </a:xfrm>
          <a:prstGeom prst="rect">
            <a:avLst/>
          </a:prstGeom>
          <a:noFill/>
        </p:spPr>
        <p:txBody>
          <a:bodyPr wrap="none" rtlCol="0">
            <a:spAutoFit/>
          </a:bodyPr>
          <a:lstStyle/>
          <a:p>
            <a:r>
              <a:rPr kumimoji="1" lang="ja-JP" altLang="en-US" b="1">
                <a:solidFill>
                  <a:schemeClr val="bg1"/>
                </a:solidFill>
                <a:latin typeface="+mn-ea"/>
              </a:rPr>
              <a:t>●●●</a:t>
            </a:r>
          </a:p>
        </p:txBody>
      </p:sp>
      <p:sp>
        <p:nvSpPr>
          <p:cNvPr id="18" name="正方形/長方形 17">
            <a:extLst>
              <a:ext uri="{FF2B5EF4-FFF2-40B4-BE49-F238E27FC236}">
                <a16:creationId xmlns:a16="http://schemas.microsoft.com/office/drawing/2014/main" id="{542C5DCC-5079-944D-BE0F-D79DA46D344B}"/>
              </a:ext>
            </a:extLst>
          </p:cNvPr>
          <p:cNvSpPr/>
          <p:nvPr/>
        </p:nvSpPr>
        <p:spPr>
          <a:xfrm>
            <a:off x="-2071" y="6243073"/>
            <a:ext cx="12192000" cy="613386"/>
          </a:xfrm>
          <a:prstGeom prst="rect">
            <a:avLst/>
          </a:prstGeom>
          <a:solidFill>
            <a:srgbClr val="005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a:solidFill>
                  <a:schemeClr val="tx1"/>
                </a:solidFill>
                <a:latin typeface="Noto Sans Gothic" panose="020B0502040504020204" pitchFamily="34" charset="0"/>
                <a:ea typeface="Noto Sans Gothic" panose="020B0502040504020204" pitchFamily="34" charset="0"/>
              </a:rPr>
              <a:t>　</a:t>
            </a:r>
            <a:endParaRPr kumimoji="1" lang="ja-JP" altLang="en-US" sz="1600">
              <a:solidFill>
                <a:schemeClr val="tx1"/>
              </a:solidFill>
              <a:latin typeface="Noto Sans Gothic" panose="020B0502040504020204" pitchFamily="34" charset="0"/>
            </a:endParaRPr>
          </a:p>
        </p:txBody>
      </p:sp>
      <p:sp>
        <p:nvSpPr>
          <p:cNvPr id="19" name="角丸四角形 18">
            <a:extLst>
              <a:ext uri="{FF2B5EF4-FFF2-40B4-BE49-F238E27FC236}">
                <a16:creationId xmlns:a16="http://schemas.microsoft.com/office/drawing/2014/main" id="{F956608C-9F87-CD48-94C7-7B6FB8E55D52}"/>
              </a:ext>
            </a:extLst>
          </p:cNvPr>
          <p:cNvSpPr/>
          <p:nvPr/>
        </p:nvSpPr>
        <p:spPr>
          <a:xfrm>
            <a:off x="102574" y="6410618"/>
            <a:ext cx="942798" cy="278295"/>
          </a:xfrm>
          <a:prstGeom prst="roundRect">
            <a:avLst>
              <a:gd name="adj"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a:solidFill>
                  <a:srgbClr val="005BAD"/>
                </a:solidFill>
                <a:latin typeface="Noto Sans Gothic" panose="020B0502040504020204" pitchFamily="34" charset="0"/>
              </a:rPr>
              <a:t>マッチ対象</a:t>
            </a:r>
          </a:p>
        </p:txBody>
      </p:sp>
      <p:sp>
        <p:nvSpPr>
          <p:cNvPr id="20" name="テキスト ボックス 19">
            <a:extLst>
              <a:ext uri="{FF2B5EF4-FFF2-40B4-BE49-F238E27FC236}">
                <a16:creationId xmlns:a16="http://schemas.microsoft.com/office/drawing/2014/main" id="{4859EF43-B01F-E649-B30E-43B03510266C}"/>
              </a:ext>
            </a:extLst>
          </p:cNvPr>
          <p:cNvSpPr txBox="1"/>
          <p:nvPr/>
        </p:nvSpPr>
        <p:spPr>
          <a:xfrm>
            <a:off x="1098507" y="6377373"/>
            <a:ext cx="10825513" cy="369332"/>
          </a:xfrm>
          <a:prstGeom prst="rect">
            <a:avLst/>
          </a:prstGeom>
          <a:noFill/>
        </p:spPr>
        <p:txBody>
          <a:bodyPr wrap="square" rtlCol="0">
            <a:spAutoFit/>
          </a:bodyPr>
          <a:lstStyle/>
          <a:p>
            <a:r>
              <a:rPr kumimoji="1" lang="ja-JP" altLang="en-US" b="1">
                <a:solidFill>
                  <a:srgbClr val="FFFF00"/>
                </a:solidFill>
                <a:latin typeface="+mn-ea"/>
              </a:rPr>
              <a:t>●●●●</a:t>
            </a:r>
          </a:p>
        </p:txBody>
      </p:sp>
      <p:sp>
        <p:nvSpPr>
          <p:cNvPr id="24" name="テキスト ボックス 23">
            <a:extLst>
              <a:ext uri="{FF2B5EF4-FFF2-40B4-BE49-F238E27FC236}">
                <a16:creationId xmlns:a16="http://schemas.microsoft.com/office/drawing/2014/main" id="{C55B2936-459A-9C44-A68B-A42B084E95D0}"/>
              </a:ext>
            </a:extLst>
          </p:cNvPr>
          <p:cNvSpPr txBox="1"/>
          <p:nvPr/>
        </p:nvSpPr>
        <p:spPr>
          <a:xfrm>
            <a:off x="1147577" y="4343052"/>
            <a:ext cx="1415772" cy="461665"/>
          </a:xfrm>
          <a:prstGeom prst="rect">
            <a:avLst/>
          </a:prstGeom>
          <a:noFill/>
        </p:spPr>
        <p:txBody>
          <a:bodyPr wrap="none" rtlCol="0">
            <a:spAutoFit/>
          </a:bodyPr>
          <a:lstStyle/>
          <a:p>
            <a:r>
              <a:rPr kumimoji="1" lang="ja-JP" altLang="en-US" sz="2400" b="1">
                <a:solidFill>
                  <a:srgbClr val="C00000"/>
                </a:solidFill>
                <a:latin typeface="+mn-ea"/>
              </a:rPr>
              <a:t>●●●●</a:t>
            </a:r>
          </a:p>
        </p:txBody>
      </p:sp>
      <p:sp>
        <p:nvSpPr>
          <p:cNvPr id="25" name="角丸四角形 24">
            <a:extLst>
              <a:ext uri="{FF2B5EF4-FFF2-40B4-BE49-F238E27FC236}">
                <a16:creationId xmlns:a16="http://schemas.microsoft.com/office/drawing/2014/main" id="{86F352F4-04AA-1245-BCC2-A8BC4584859E}"/>
              </a:ext>
            </a:extLst>
          </p:cNvPr>
          <p:cNvSpPr/>
          <p:nvPr/>
        </p:nvSpPr>
        <p:spPr>
          <a:xfrm>
            <a:off x="102574" y="4434738"/>
            <a:ext cx="942798" cy="27829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bg1"/>
                </a:solidFill>
              </a:rPr>
              <a:t>ポイント</a:t>
            </a:r>
            <a:r>
              <a:rPr lang="en-US" altLang="ja-JP" sz="1000" b="1" dirty="0">
                <a:solidFill>
                  <a:schemeClr val="bg1"/>
                </a:solidFill>
              </a:rPr>
              <a:t>1</a:t>
            </a:r>
            <a:endParaRPr kumimoji="1" lang="ja-JP" altLang="en-US" sz="1000" b="1">
              <a:solidFill>
                <a:schemeClr val="bg1"/>
              </a:solidFill>
            </a:endParaRPr>
          </a:p>
        </p:txBody>
      </p:sp>
      <p:sp>
        <p:nvSpPr>
          <p:cNvPr id="26" name="テキスト ボックス 25">
            <a:extLst>
              <a:ext uri="{FF2B5EF4-FFF2-40B4-BE49-F238E27FC236}">
                <a16:creationId xmlns:a16="http://schemas.microsoft.com/office/drawing/2014/main" id="{18A88C59-C8D7-B04E-8659-748F0A0235E1}"/>
              </a:ext>
            </a:extLst>
          </p:cNvPr>
          <p:cNvSpPr txBox="1"/>
          <p:nvPr/>
        </p:nvSpPr>
        <p:spPr>
          <a:xfrm>
            <a:off x="1147577" y="4856179"/>
            <a:ext cx="1415772" cy="461665"/>
          </a:xfrm>
          <a:prstGeom prst="rect">
            <a:avLst/>
          </a:prstGeom>
          <a:noFill/>
        </p:spPr>
        <p:txBody>
          <a:bodyPr wrap="none" rtlCol="0">
            <a:spAutoFit/>
          </a:bodyPr>
          <a:lstStyle/>
          <a:p>
            <a:r>
              <a:rPr kumimoji="1" lang="ja-JP" altLang="en-US" sz="2400" b="1">
                <a:solidFill>
                  <a:srgbClr val="C00000"/>
                </a:solidFill>
                <a:latin typeface="+mn-ea"/>
              </a:rPr>
              <a:t>●●●●</a:t>
            </a:r>
          </a:p>
        </p:txBody>
      </p:sp>
      <p:sp>
        <p:nvSpPr>
          <p:cNvPr id="27" name="角丸四角形 26">
            <a:extLst>
              <a:ext uri="{FF2B5EF4-FFF2-40B4-BE49-F238E27FC236}">
                <a16:creationId xmlns:a16="http://schemas.microsoft.com/office/drawing/2014/main" id="{0DDA05E7-085C-724D-99D7-56CAA4723A17}"/>
              </a:ext>
            </a:extLst>
          </p:cNvPr>
          <p:cNvSpPr/>
          <p:nvPr/>
        </p:nvSpPr>
        <p:spPr>
          <a:xfrm>
            <a:off x="102574" y="4947865"/>
            <a:ext cx="942798" cy="27829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bg1"/>
                </a:solidFill>
              </a:rPr>
              <a:t>ポイント</a:t>
            </a:r>
            <a:r>
              <a:rPr lang="en-US" altLang="ja-JP" sz="1000" b="1" dirty="0">
                <a:solidFill>
                  <a:schemeClr val="bg1"/>
                </a:solidFill>
              </a:rPr>
              <a:t>2</a:t>
            </a:r>
            <a:endParaRPr kumimoji="1" lang="ja-JP" altLang="en-US" sz="1000" b="1">
              <a:solidFill>
                <a:schemeClr val="bg1"/>
              </a:solidFill>
            </a:endParaRPr>
          </a:p>
        </p:txBody>
      </p:sp>
      <p:sp>
        <p:nvSpPr>
          <p:cNvPr id="28" name="テキスト ボックス 27">
            <a:extLst>
              <a:ext uri="{FF2B5EF4-FFF2-40B4-BE49-F238E27FC236}">
                <a16:creationId xmlns:a16="http://schemas.microsoft.com/office/drawing/2014/main" id="{0A46FCC1-63A8-3645-B63D-04199F992BD0}"/>
              </a:ext>
            </a:extLst>
          </p:cNvPr>
          <p:cNvSpPr txBox="1"/>
          <p:nvPr/>
        </p:nvSpPr>
        <p:spPr>
          <a:xfrm>
            <a:off x="1155763" y="5402947"/>
            <a:ext cx="1415772" cy="461665"/>
          </a:xfrm>
          <a:prstGeom prst="rect">
            <a:avLst/>
          </a:prstGeom>
          <a:noFill/>
        </p:spPr>
        <p:txBody>
          <a:bodyPr wrap="none" rtlCol="0">
            <a:spAutoFit/>
          </a:bodyPr>
          <a:lstStyle/>
          <a:p>
            <a:r>
              <a:rPr kumimoji="1" lang="ja-JP" altLang="en-US" sz="2400" b="1">
                <a:solidFill>
                  <a:srgbClr val="C00000"/>
                </a:solidFill>
                <a:latin typeface="+mn-ea"/>
              </a:rPr>
              <a:t>●●●●</a:t>
            </a:r>
          </a:p>
        </p:txBody>
      </p:sp>
      <p:sp>
        <p:nvSpPr>
          <p:cNvPr id="29" name="角丸四角形 28">
            <a:extLst>
              <a:ext uri="{FF2B5EF4-FFF2-40B4-BE49-F238E27FC236}">
                <a16:creationId xmlns:a16="http://schemas.microsoft.com/office/drawing/2014/main" id="{9E5D778E-CF76-AE48-BDE0-2D94C0F348B7}"/>
              </a:ext>
            </a:extLst>
          </p:cNvPr>
          <p:cNvSpPr/>
          <p:nvPr/>
        </p:nvSpPr>
        <p:spPr>
          <a:xfrm>
            <a:off x="110760" y="5494633"/>
            <a:ext cx="942798" cy="27829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bg1"/>
                </a:solidFill>
              </a:rPr>
              <a:t>ポイント</a:t>
            </a:r>
            <a:r>
              <a:rPr lang="en-US" altLang="ja-JP" sz="1000" b="1" dirty="0">
                <a:solidFill>
                  <a:schemeClr val="bg1"/>
                </a:solidFill>
              </a:rPr>
              <a:t>3</a:t>
            </a:r>
            <a:endParaRPr kumimoji="1" lang="ja-JP" altLang="en-US" sz="1000" b="1">
              <a:solidFill>
                <a:schemeClr val="bg1"/>
              </a:solidFill>
            </a:endParaRPr>
          </a:p>
        </p:txBody>
      </p:sp>
      <p:sp>
        <p:nvSpPr>
          <p:cNvPr id="30" name="角丸四角形 29">
            <a:extLst>
              <a:ext uri="{FF2B5EF4-FFF2-40B4-BE49-F238E27FC236}">
                <a16:creationId xmlns:a16="http://schemas.microsoft.com/office/drawing/2014/main" id="{0C1026D9-54FA-7842-8FEE-1850DD37A8E2}"/>
              </a:ext>
            </a:extLst>
          </p:cNvPr>
          <p:cNvSpPr/>
          <p:nvPr/>
        </p:nvSpPr>
        <p:spPr>
          <a:xfrm>
            <a:off x="6093929" y="785558"/>
            <a:ext cx="942798" cy="27829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a:solidFill>
                  <a:schemeClr val="tx2"/>
                </a:solidFill>
                <a:latin typeface="Noto Sans Gothic" panose="020B0502040504020204" pitchFamily="34" charset="0"/>
              </a:rPr>
              <a:t>カテゴリ</a:t>
            </a:r>
            <a:endParaRPr kumimoji="1" lang="ja-JP" altLang="en-US" sz="1000">
              <a:solidFill>
                <a:schemeClr val="tx2"/>
              </a:solidFill>
              <a:latin typeface="Noto Sans Gothic" panose="020B0502040504020204" pitchFamily="34" charset="0"/>
            </a:endParaRPr>
          </a:p>
        </p:txBody>
      </p:sp>
      <p:sp>
        <p:nvSpPr>
          <p:cNvPr id="31" name="テキスト ボックス 30">
            <a:extLst>
              <a:ext uri="{FF2B5EF4-FFF2-40B4-BE49-F238E27FC236}">
                <a16:creationId xmlns:a16="http://schemas.microsoft.com/office/drawing/2014/main" id="{9EB2F32D-77FD-CA41-BBF9-0117DC9FE01C}"/>
              </a:ext>
            </a:extLst>
          </p:cNvPr>
          <p:cNvSpPr txBox="1"/>
          <p:nvPr/>
        </p:nvSpPr>
        <p:spPr>
          <a:xfrm>
            <a:off x="7093961" y="747687"/>
            <a:ext cx="877163" cy="369332"/>
          </a:xfrm>
          <a:prstGeom prst="rect">
            <a:avLst/>
          </a:prstGeom>
          <a:noFill/>
        </p:spPr>
        <p:txBody>
          <a:bodyPr wrap="none" rtlCol="0">
            <a:spAutoFit/>
          </a:bodyPr>
          <a:lstStyle/>
          <a:p>
            <a:r>
              <a:rPr kumimoji="1" lang="ja-JP" altLang="en-US" b="1">
                <a:solidFill>
                  <a:schemeClr val="bg1"/>
                </a:solidFill>
                <a:latin typeface="+mn-ea"/>
              </a:rPr>
              <a:t>●●●</a:t>
            </a:r>
          </a:p>
        </p:txBody>
      </p:sp>
      <p:sp>
        <p:nvSpPr>
          <p:cNvPr id="32" name="角丸四角形 31">
            <a:extLst>
              <a:ext uri="{FF2B5EF4-FFF2-40B4-BE49-F238E27FC236}">
                <a16:creationId xmlns:a16="http://schemas.microsoft.com/office/drawing/2014/main" id="{D56BF14C-00CA-A54D-A499-3EECB91EA825}"/>
              </a:ext>
            </a:extLst>
          </p:cNvPr>
          <p:cNvSpPr/>
          <p:nvPr/>
        </p:nvSpPr>
        <p:spPr>
          <a:xfrm>
            <a:off x="6093929" y="179819"/>
            <a:ext cx="942798" cy="27829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a:solidFill>
                  <a:schemeClr val="tx2"/>
                </a:solidFill>
                <a:latin typeface="Noto Sans Gothic" panose="020B0502040504020204" pitchFamily="34" charset="0"/>
              </a:rPr>
              <a:t>プレゼン</a:t>
            </a:r>
            <a:endParaRPr kumimoji="1" lang="ja-JP" altLang="en-US" sz="1000">
              <a:solidFill>
                <a:schemeClr val="tx2"/>
              </a:solidFill>
              <a:latin typeface="Noto Sans Gothic" panose="020B0502040504020204" pitchFamily="34" charset="0"/>
            </a:endParaRPr>
          </a:p>
        </p:txBody>
      </p:sp>
      <p:sp>
        <p:nvSpPr>
          <p:cNvPr id="33" name="正方形/長方形 32">
            <a:extLst>
              <a:ext uri="{FF2B5EF4-FFF2-40B4-BE49-F238E27FC236}">
                <a16:creationId xmlns:a16="http://schemas.microsoft.com/office/drawing/2014/main" id="{57677CC7-C0C4-9B4B-B16B-85C22837657D}"/>
              </a:ext>
            </a:extLst>
          </p:cNvPr>
          <p:cNvSpPr/>
          <p:nvPr/>
        </p:nvSpPr>
        <p:spPr>
          <a:xfrm>
            <a:off x="0" y="1227440"/>
            <a:ext cx="12192000" cy="78247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a:solidFill>
                  <a:schemeClr val="tx1"/>
                </a:solidFill>
                <a:latin typeface="Noto Sans Gothic" panose="020B0502040504020204" pitchFamily="34" charset="0"/>
                <a:ea typeface="Noto Sans Gothic" panose="020B0502040504020204" pitchFamily="34" charset="0"/>
              </a:rPr>
              <a:t>商材の</a:t>
            </a:r>
            <a:r>
              <a:rPr kumimoji="1" lang="ja-JP" altLang="en-US">
                <a:solidFill>
                  <a:schemeClr val="tx1"/>
                </a:solidFill>
                <a:latin typeface="Noto Sans Gothic" panose="020B0502040504020204" pitchFamily="34" charset="0"/>
                <a:ea typeface="Noto Sans Gothic" panose="020B0502040504020204" pitchFamily="34" charset="0"/>
              </a:rPr>
              <a:t>説明テキスト</a:t>
            </a:r>
            <a:r>
              <a:rPr lang="ja-JP" altLang="en-US">
                <a:solidFill>
                  <a:schemeClr val="tx1"/>
                </a:solidFill>
                <a:latin typeface="Noto Sans Gothic" panose="020B0502040504020204" pitchFamily="34" charset="0"/>
                <a:ea typeface="Noto Sans Gothic" panose="020B0502040504020204" pitchFamily="34" charset="0"/>
              </a:rPr>
              <a:t>商材の説明テキスト商材の説明テキスト商材の説明テキスト商材の説明テキスト商材の説明テキスト商材の説明テキスト商材の説明テキスト</a:t>
            </a:r>
            <a:endParaRPr lang="ja-JP" altLang="en-US">
              <a:solidFill>
                <a:schemeClr val="tx1"/>
              </a:solidFill>
              <a:latin typeface="Noto Sans Gothic" panose="020B0502040504020204" pitchFamily="34" charset="0"/>
            </a:endParaRPr>
          </a:p>
        </p:txBody>
      </p:sp>
      <p:sp>
        <p:nvSpPr>
          <p:cNvPr id="35" name="角丸四角形 34">
            <a:extLst>
              <a:ext uri="{FF2B5EF4-FFF2-40B4-BE49-F238E27FC236}">
                <a16:creationId xmlns:a16="http://schemas.microsoft.com/office/drawing/2014/main" id="{3DE15A5E-6311-CC41-85B6-283B0F2760C3}"/>
              </a:ext>
            </a:extLst>
          </p:cNvPr>
          <p:cNvSpPr/>
          <p:nvPr/>
        </p:nvSpPr>
        <p:spPr>
          <a:xfrm>
            <a:off x="110760" y="2383882"/>
            <a:ext cx="942798" cy="278295"/>
          </a:xfrm>
          <a:prstGeom prst="roundRect">
            <a:avLst>
              <a:gd name="adj" fmla="val 50000"/>
            </a:avLst>
          </a:prstGeom>
          <a:solidFill>
            <a:srgbClr val="005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bg1"/>
                </a:solidFill>
              </a:rPr>
              <a:t>キャッチ</a:t>
            </a:r>
            <a:endParaRPr kumimoji="1" lang="ja-JP" altLang="en-US" sz="1000" b="1">
              <a:solidFill>
                <a:schemeClr val="bg1"/>
              </a:solidFill>
            </a:endParaRPr>
          </a:p>
        </p:txBody>
      </p:sp>
      <p:sp>
        <p:nvSpPr>
          <p:cNvPr id="36" name="テキスト ボックス 35">
            <a:extLst>
              <a:ext uri="{FF2B5EF4-FFF2-40B4-BE49-F238E27FC236}">
                <a16:creationId xmlns:a16="http://schemas.microsoft.com/office/drawing/2014/main" id="{AFF87124-867D-0445-B0AE-AB44FAAC052E}"/>
              </a:ext>
            </a:extLst>
          </p:cNvPr>
          <p:cNvSpPr txBox="1"/>
          <p:nvPr/>
        </p:nvSpPr>
        <p:spPr>
          <a:xfrm>
            <a:off x="110759" y="2759876"/>
            <a:ext cx="7296495" cy="1323439"/>
          </a:xfrm>
          <a:prstGeom prst="rect">
            <a:avLst/>
          </a:prstGeom>
          <a:noFill/>
        </p:spPr>
        <p:txBody>
          <a:bodyPr wrap="square" rtlCol="0">
            <a:spAutoFit/>
          </a:bodyPr>
          <a:lstStyle/>
          <a:p>
            <a:r>
              <a:rPr lang="ja-JP" altLang="en-US" sz="4000" b="1">
                <a:solidFill>
                  <a:srgbClr val="005BAD"/>
                </a:solidFill>
                <a:latin typeface="+mn-ea"/>
              </a:rPr>
              <a:t>●●●●●●</a:t>
            </a:r>
            <a:endParaRPr lang="en-US" altLang="ja-JP" sz="4000" b="1" dirty="0">
              <a:solidFill>
                <a:srgbClr val="005BAD"/>
              </a:solidFill>
              <a:latin typeface="+mn-ea"/>
            </a:endParaRPr>
          </a:p>
          <a:p>
            <a:r>
              <a:rPr kumimoji="1" lang="ja-JP" altLang="en-US" sz="4000" b="1">
                <a:solidFill>
                  <a:srgbClr val="005BAD"/>
                </a:solidFill>
                <a:latin typeface="+mn-ea"/>
              </a:rPr>
              <a:t>●●●●●●</a:t>
            </a:r>
          </a:p>
        </p:txBody>
      </p:sp>
      <p:sp>
        <p:nvSpPr>
          <p:cNvPr id="38" name="正方形/長方形 37">
            <a:extLst>
              <a:ext uri="{FF2B5EF4-FFF2-40B4-BE49-F238E27FC236}">
                <a16:creationId xmlns:a16="http://schemas.microsoft.com/office/drawing/2014/main" id="{1442DE1A-3CD3-4E4F-8861-69DB4732DCA7}"/>
              </a:ext>
            </a:extLst>
          </p:cNvPr>
          <p:cNvSpPr/>
          <p:nvPr/>
        </p:nvSpPr>
        <p:spPr>
          <a:xfrm>
            <a:off x="7155641" y="2130894"/>
            <a:ext cx="4719284" cy="3976381"/>
          </a:xfrm>
          <a:prstGeom prst="rect">
            <a:avLst/>
          </a:prstGeom>
          <a:solidFill>
            <a:schemeClr val="bg1"/>
          </a:solidFill>
          <a:ln>
            <a:solidFill>
              <a:srgbClr val="005BA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005BAD"/>
                </a:solidFill>
              </a:rPr>
              <a:t>画像等</a:t>
            </a:r>
          </a:p>
        </p:txBody>
      </p:sp>
    </p:spTree>
    <p:extLst>
      <p:ext uri="{BB962C8B-B14F-4D97-AF65-F5344CB8AC3E}">
        <p14:creationId xmlns:p14="http://schemas.microsoft.com/office/powerpoint/2010/main" val="2673101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CCD370F-BF7A-2246-9B1B-6D75D1D3F122}"/>
              </a:ext>
            </a:extLst>
          </p:cNvPr>
          <p:cNvSpPr/>
          <p:nvPr/>
        </p:nvSpPr>
        <p:spPr>
          <a:xfrm>
            <a:off x="0" y="1"/>
            <a:ext cx="12192000" cy="613386"/>
          </a:xfrm>
          <a:prstGeom prst="rect">
            <a:avLst/>
          </a:prstGeom>
          <a:solidFill>
            <a:srgbClr val="005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b="1">
              <a:latin typeface="Noto Sans Gothic" panose="020B0502040504020204" pitchFamily="34" charset="0"/>
            </a:endParaRPr>
          </a:p>
        </p:txBody>
      </p:sp>
      <p:sp>
        <p:nvSpPr>
          <p:cNvPr id="6" name="角丸四角形 5">
            <a:extLst>
              <a:ext uri="{FF2B5EF4-FFF2-40B4-BE49-F238E27FC236}">
                <a16:creationId xmlns:a16="http://schemas.microsoft.com/office/drawing/2014/main" id="{DB4BCFCF-9095-5C4B-83BF-F472B0561494}"/>
              </a:ext>
            </a:extLst>
          </p:cNvPr>
          <p:cNvSpPr/>
          <p:nvPr/>
        </p:nvSpPr>
        <p:spPr>
          <a:xfrm>
            <a:off x="102574" y="167546"/>
            <a:ext cx="942798" cy="27829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a:solidFill>
                  <a:schemeClr val="tx2"/>
                </a:solidFill>
                <a:latin typeface="Noto Sans Gothic" panose="020B0502040504020204" pitchFamily="34" charset="0"/>
              </a:rPr>
              <a:t>組織名</a:t>
            </a:r>
          </a:p>
        </p:txBody>
      </p:sp>
      <p:sp>
        <p:nvSpPr>
          <p:cNvPr id="7" name="正方形/長方形 6">
            <a:extLst>
              <a:ext uri="{FF2B5EF4-FFF2-40B4-BE49-F238E27FC236}">
                <a16:creationId xmlns:a16="http://schemas.microsoft.com/office/drawing/2014/main" id="{E7849CCD-5D76-B747-9857-3AC47A96E9C3}"/>
              </a:ext>
            </a:extLst>
          </p:cNvPr>
          <p:cNvSpPr/>
          <p:nvPr/>
        </p:nvSpPr>
        <p:spPr>
          <a:xfrm>
            <a:off x="0" y="614927"/>
            <a:ext cx="12192000" cy="6133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a:solidFill>
                  <a:schemeClr val="tx1"/>
                </a:solidFill>
                <a:latin typeface="Noto Sans Gothic" panose="020B0502040504020204" pitchFamily="34" charset="0"/>
                <a:ea typeface="Noto Sans Gothic" panose="020B0502040504020204" pitchFamily="34" charset="0"/>
              </a:rPr>
              <a:t>　</a:t>
            </a:r>
            <a:endParaRPr kumimoji="1" lang="ja-JP" altLang="en-US" sz="1600">
              <a:solidFill>
                <a:schemeClr val="tx1"/>
              </a:solidFill>
              <a:latin typeface="Noto Sans Gothic" panose="020B0502040504020204" pitchFamily="34" charset="0"/>
            </a:endParaRPr>
          </a:p>
        </p:txBody>
      </p:sp>
      <p:sp>
        <p:nvSpPr>
          <p:cNvPr id="9" name="テキスト ボックス 8">
            <a:extLst>
              <a:ext uri="{FF2B5EF4-FFF2-40B4-BE49-F238E27FC236}">
                <a16:creationId xmlns:a16="http://schemas.microsoft.com/office/drawing/2014/main" id="{8550189F-BF13-8C43-A629-7F0C48716BA3}"/>
              </a:ext>
            </a:extLst>
          </p:cNvPr>
          <p:cNvSpPr txBox="1"/>
          <p:nvPr/>
        </p:nvSpPr>
        <p:spPr>
          <a:xfrm>
            <a:off x="1098508" y="134301"/>
            <a:ext cx="2579552" cy="369332"/>
          </a:xfrm>
          <a:prstGeom prst="rect">
            <a:avLst/>
          </a:prstGeom>
          <a:noFill/>
        </p:spPr>
        <p:txBody>
          <a:bodyPr wrap="none" rtlCol="0">
            <a:spAutoFit/>
          </a:bodyPr>
          <a:lstStyle/>
          <a:p>
            <a:r>
              <a:rPr kumimoji="1" lang="en-US" altLang="ja-JP" b="1" dirty="0">
                <a:solidFill>
                  <a:schemeClr val="bg1"/>
                </a:solidFill>
                <a:latin typeface="+mn-ea"/>
              </a:rPr>
              <a:t>GMO</a:t>
            </a:r>
            <a:r>
              <a:rPr kumimoji="1" lang="ja-JP" altLang="en-US" b="1">
                <a:solidFill>
                  <a:schemeClr val="bg1"/>
                </a:solidFill>
                <a:latin typeface="+mn-ea"/>
              </a:rPr>
              <a:t>コネクト株式会社</a:t>
            </a:r>
          </a:p>
        </p:txBody>
      </p:sp>
      <p:sp>
        <p:nvSpPr>
          <p:cNvPr id="12" name="テキスト ボックス 11">
            <a:extLst>
              <a:ext uri="{FF2B5EF4-FFF2-40B4-BE49-F238E27FC236}">
                <a16:creationId xmlns:a16="http://schemas.microsoft.com/office/drawing/2014/main" id="{6E962C92-BB38-BD47-B150-F6A492D07775}"/>
              </a:ext>
            </a:extLst>
          </p:cNvPr>
          <p:cNvSpPr txBox="1"/>
          <p:nvPr/>
        </p:nvSpPr>
        <p:spPr>
          <a:xfrm>
            <a:off x="7093961" y="151921"/>
            <a:ext cx="3937296" cy="338554"/>
          </a:xfrm>
          <a:prstGeom prst="rect">
            <a:avLst/>
          </a:prstGeom>
          <a:noFill/>
        </p:spPr>
        <p:txBody>
          <a:bodyPr wrap="none" rtlCol="0" anchor="ctr">
            <a:spAutoFit/>
          </a:bodyPr>
          <a:lstStyle/>
          <a:p>
            <a:r>
              <a:rPr kumimoji="1" lang="ja-JP" altLang="en-US" sz="1600" b="1">
                <a:solidFill>
                  <a:schemeClr val="bg1"/>
                </a:solidFill>
                <a:latin typeface="+mn-ea"/>
              </a:rPr>
              <a:t>代表取締役</a:t>
            </a:r>
            <a:r>
              <a:rPr kumimoji="1" lang="en-US" altLang="ja-JP" sz="1600" b="1" dirty="0">
                <a:solidFill>
                  <a:schemeClr val="bg1"/>
                </a:solidFill>
                <a:latin typeface="+mn-ea"/>
              </a:rPr>
              <a:t> </a:t>
            </a:r>
            <a:r>
              <a:rPr kumimoji="1" lang="ja-JP" altLang="en-US" sz="1600" b="1">
                <a:solidFill>
                  <a:schemeClr val="bg1"/>
                </a:solidFill>
                <a:latin typeface="+mn-ea"/>
              </a:rPr>
              <a:t>安田暁史（やすだあきひと）</a:t>
            </a:r>
          </a:p>
        </p:txBody>
      </p:sp>
      <p:sp>
        <p:nvSpPr>
          <p:cNvPr id="15" name="角丸四角形 14">
            <a:extLst>
              <a:ext uri="{FF2B5EF4-FFF2-40B4-BE49-F238E27FC236}">
                <a16:creationId xmlns:a16="http://schemas.microsoft.com/office/drawing/2014/main" id="{AD4F2D67-73EA-5440-8F7D-73C8EA1218D5}"/>
              </a:ext>
            </a:extLst>
          </p:cNvPr>
          <p:cNvSpPr/>
          <p:nvPr/>
        </p:nvSpPr>
        <p:spPr>
          <a:xfrm>
            <a:off x="102574" y="782473"/>
            <a:ext cx="942798" cy="27829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tx2"/>
                </a:solidFill>
                <a:latin typeface="Noto Sans Gothic" panose="020B0502040504020204" pitchFamily="34" charset="0"/>
              </a:rPr>
              <a:t>商材名</a:t>
            </a:r>
            <a:endParaRPr kumimoji="1" lang="ja-JP" altLang="en-US" sz="1000" b="1">
              <a:solidFill>
                <a:schemeClr val="tx2"/>
              </a:solidFill>
              <a:latin typeface="Noto Sans Gothic" panose="020B0502040504020204" pitchFamily="34" charset="0"/>
            </a:endParaRPr>
          </a:p>
        </p:txBody>
      </p:sp>
      <p:sp>
        <p:nvSpPr>
          <p:cNvPr id="16" name="テキスト ボックス 15">
            <a:extLst>
              <a:ext uri="{FF2B5EF4-FFF2-40B4-BE49-F238E27FC236}">
                <a16:creationId xmlns:a16="http://schemas.microsoft.com/office/drawing/2014/main" id="{1888A63B-AF9C-8142-AE40-6753FF4CA81C}"/>
              </a:ext>
            </a:extLst>
          </p:cNvPr>
          <p:cNvSpPr txBox="1"/>
          <p:nvPr/>
        </p:nvSpPr>
        <p:spPr>
          <a:xfrm>
            <a:off x="1098508" y="747687"/>
            <a:ext cx="1680268" cy="369332"/>
          </a:xfrm>
          <a:prstGeom prst="rect">
            <a:avLst/>
          </a:prstGeom>
          <a:noFill/>
        </p:spPr>
        <p:txBody>
          <a:bodyPr wrap="none" rtlCol="0">
            <a:spAutoFit/>
          </a:bodyPr>
          <a:lstStyle/>
          <a:p>
            <a:r>
              <a:rPr kumimoji="1" lang="en-US" altLang="ja-JP" b="1" dirty="0">
                <a:solidFill>
                  <a:schemeClr val="bg1"/>
                </a:solidFill>
                <a:latin typeface="+mn-ea"/>
              </a:rPr>
              <a:t>GMO</a:t>
            </a:r>
            <a:r>
              <a:rPr kumimoji="1" lang="ja-JP" altLang="en-US" b="1">
                <a:solidFill>
                  <a:schemeClr val="bg1"/>
                </a:solidFill>
                <a:latin typeface="+mn-ea"/>
              </a:rPr>
              <a:t>コネクト</a:t>
            </a:r>
          </a:p>
        </p:txBody>
      </p:sp>
      <p:sp>
        <p:nvSpPr>
          <p:cNvPr id="18" name="正方形/長方形 17">
            <a:extLst>
              <a:ext uri="{FF2B5EF4-FFF2-40B4-BE49-F238E27FC236}">
                <a16:creationId xmlns:a16="http://schemas.microsoft.com/office/drawing/2014/main" id="{542C5DCC-5079-944D-BE0F-D79DA46D344B}"/>
              </a:ext>
            </a:extLst>
          </p:cNvPr>
          <p:cNvSpPr/>
          <p:nvPr/>
        </p:nvSpPr>
        <p:spPr>
          <a:xfrm>
            <a:off x="-2071" y="6243073"/>
            <a:ext cx="12192000" cy="613386"/>
          </a:xfrm>
          <a:prstGeom prst="rect">
            <a:avLst/>
          </a:prstGeom>
          <a:solidFill>
            <a:srgbClr val="005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a:solidFill>
                  <a:schemeClr val="tx1"/>
                </a:solidFill>
                <a:latin typeface="Noto Sans Gothic" panose="020B0502040504020204" pitchFamily="34" charset="0"/>
                <a:ea typeface="Noto Sans Gothic" panose="020B0502040504020204" pitchFamily="34" charset="0"/>
              </a:rPr>
              <a:t>　</a:t>
            </a:r>
            <a:endParaRPr kumimoji="1" lang="ja-JP" altLang="en-US" sz="1600">
              <a:solidFill>
                <a:schemeClr val="tx1"/>
              </a:solidFill>
              <a:latin typeface="Noto Sans Gothic" panose="020B0502040504020204" pitchFamily="34" charset="0"/>
            </a:endParaRPr>
          </a:p>
        </p:txBody>
      </p:sp>
      <p:sp>
        <p:nvSpPr>
          <p:cNvPr id="19" name="角丸四角形 18">
            <a:extLst>
              <a:ext uri="{FF2B5EF4-FFF2-40B4-BE49-F238E27FC236}">
                <a16:creationId xmlns:a16="http://schemas.microsoft.com/office/drawing/2014/main" id="{F956608C-9F87-CD48-94C7-7B6FB8E55D52}"/>
              </a:ext>
            </a:extLst>
          </p:cNvPr>
          <p:cNvSpPr/>
          <p:nvPr/>
        </p:nvSpPr>
        <p:spPr>
          <a:xfrm>
            <a:off x="102574" y="6410618"/>
            <a:ext cx="942798" cy="278295"/>
          </a:xfrm>
          <a:prstGeom prst="roundRect">
            <a:avLst>
              <a:gd name="adj"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a:solidFill>
                  <a:srgbClr val="005BAD"/>
                </a:solidFill>
                <a:latin typeface="Noto Sans Gothic" panose="020B0502040504020204" pitchFamily="34" charset="0"/>
              </a:rPr>
              <a:t>マッチ対象</a:t>
            </a:r>
          </a:p>
        </p:txBody>
      </p:sp>
      <p:sp>
        <p:nvSpPr>
          <p:cNvPr id="20" name="テキスト ボックス 19">
            <a:extLst>
              <a:ext uri="{FF2B5EF4-FFF2-40B4-BE49-F238E27FC236}">
                <a16:creationId xmlns:a16="http://schemas.microsoft.com/office/drawing/2014/main" id="{4859EF43-B01F-E649-B30E-43B03510266C}"/>
              </a:ext>
            </a:extLst>
          </p:cNvPr>
          <p:cNvSpPr txBox="1"/>
          <p:nvPr/>
        </p:nvSpPr>
        <p:spPr>
          <a:xfrm>
            <a:off x="1098507" y="6377373"/>
            <a:ext cx="10825513" cy="369332"/>
          </a:xfrm>
          <a:prstGeom prst="rect">
            <a:avLst/>
          </a:prstGeom>
          <a:noFill/>
        </p:spPr>
        <p:txBody>
          <a:bodyPr wrap="square" rtlCol="0">
            <a:spAutoFit/>
          </a:bodyPr>
          <a:lstStyle/>
          <a:p>
            <a:r>
              <a:rPr kumimoji="1" lang="ja-JP" altLang="en-US" b="1">
                <a:solidFill>
                  <a:srgbClr val="FFFF00"/>
                </a:solidFill>
                <a:latin typeface="+mn-ea"/>
              </a:rPr>
              <a:t>本オンライン交流会にご参加頂ける方を会社規模・業種問わず募っております</a:t>
            </a:r>
          </a:p>
        </p:txBody>
      </p:sp>
      <p:sp>
        <p:nvSpPr>
          <p:cNvPr id="24" name="テキスト ボックス 23">
            <a:extLst>
              <a:ext uri="{FF2B5EF4-FFF2-40B4-BE49-F238E27FC236}">
                <a16:creationId xmlns:a16="http://schemas.microsoft.com/office/drawing/2014/main" id="{C55B2936-459A-9C44-A68B-A42B084E95D0}"/>
              </a:ext>
            </a:extLst>
          </p:cNvPr>
          <p:cNvSpPr txBox="1"/>
          <p:nvPr/>
        </p:nvSpPr>
        <p:spPr>
          <a:xfrm>
            <a:off x="1147577" y="4343052"/>
            <a:ext cx="4801314" cy="461665"/>
          </a:xfrm>
          <a:prstGeom prst="rect">
            <a:avLst/>
          </a:prstGeom>
          <a:noFill/>
        </p:spPr>
        <p:txBody>
          <a:bodyPr wrap="none" rtlCol="0">
            <a:spAutoFit/>
          </a:bodyPr>
          <a:lstStyle/>
          <a:p>
            <a:r>
              <a:rPr kumimoji="1" lang="ja-JP" altLang="en-US" sz="2400" b="1">
                <a:solidFill>
                  <a:srgbClr val="C00000"/>
                </a:solidFill>
                <a:latin typeface="+mn-ea"/>
              </a:rPr>
              <a:t>無料から利用することができます</a:t>
            </a:r>
          </a:p>
        </p:txBody>
      </p:sp>
      <p:sp>
        <p:nvSpPr>
          <p:cNvPr id="25" name="角丸四角形 24">
            <a:extLst>
              <a:ext uri="{FF2B5EF4-FFF2-40B4-BE49-F238E27FC236}">
                <a16:creationId xmlns:a16="http://schemas.microsoft.com/office/drawing/2014/main" id="{86F352F4-04AA-1245-BCC2-A8BC4584859E}"/>
              </a:ext>
            </a:extLst>
          </p:cNvPr>
          <p:cNvSpPr/>
          <p:nvPr/>
        </p:nvSpPr>
        <p:spPr>
          <a:xfrm>
            <a:off x="102574" y="4434738"/>
            <a:ext cx="942798" cy="27829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bg1"/>
                </a:solidFill>
              </a:rPr>
              <a:t>ポイント</a:t>
            </a:r>
            <a:r>
              <a:rPr lang="en-US" altLang="ja-JP" sz="1000" b="1" dirty="0">
                <a:solidFill>
                  <a:schemeClr val="bg1"/>
                </a:solidFill>
              </a:rPr>
              <a:t>1</a:t>
            </a:r>
            <a:endParaRPr kumimoji="1" lang="ja-JP" altLang="en-US" sz="1000" b="1">
              <a:solidFill>
                <a:schemeClr val="bg1"/>
              </a:solidFill>
            </a:endParaRPr>
          </a:p>
        </p:txBody>
      </p:sp>
      <p:sp>
        <p:nvSpPr>
          <p:cNvPr id="26" name="テキスト ボックス 25">
            <a:extLst>
              <a:ext uri="{FF2B5EF4-FFF2-40B4-BE49-F238E27FC236}">
                <a16:creationId xmlns:a16="http://schemas.microsoft.com/office/drawing/2014/main" id="{18A88C59-C8D7-B04E-8659-748F0A0235E1}"/>
              </a:ext>
            </a:extLst>
          </p:cNvPr>
          <p:cNvSpPr txBox="1"/>
          <p:nvPr/>
        </p:nvSpPr>
        <p:spPr>
          <a:xfrm>
            <a:off x="1147577" y="4856179"/>
            <a:ext cx="4801314" cy="461665"/>
          </a:xfrm>
          <a:prstGeom prst="rect">
            <a:avLst/>
          </a:prstGeom>
          <a:noFill/>
        </p:spPr>
        <p:txBody>
          <a:bodyPr wrap="none" rtlCol="0">
            <a:spAutoFit/>
          </a:bodyPr>
          <a:lstStyle/>
          <a:p>
            <a:r>
              <a:rPr kumimoji="1" lang="ja-JP" altLang="en-US" sz="2400" b="1">
                <a:solidFill>
                  <a:srgbClr val="C00000"/>
                </a:solidFill>
                <a:latin typeface="+mn-ea"/>
              </a:rPr>
              <a:t>東証一部上場企業グループが運営</a:t>
            </a:r>
          </a:p>
        </p:txBody>
      </p:sp>
      <p:sp>
        <p:nvSpPr>
          <p:cNvPr id="27" name="角丸四角形 26">
            <a:extLst>
              <a:ext uri="{FF2B5EF4-FFF2-40B4-BE49-F238E27FC236}">
                <a16:creationId xmlns:a16="http://schemas.microsoft.com/office/drawing/2014/main" id="{0DDA05E7-085C-724D-99D7-56CAA4723A17}"/>
              </a:ext>
            </a:extLst>
          </p:cNvPr>
          <p:cNvSpPr/>
          <p:nvPr/>
        </p:nvSpPr>
        <p:spPr>
          <a:xfrm>
            <a:off x="102574" y="4947865"/>
            <a:ext cx="942798" cy="27829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bg1"/>
                </a:solidFill>
              </a:rPr>
              <a:t>ポイント</a:t>
            </a:r>
            <a:r>
              <a:rPr lang="en-US" altLang="ja-JP" sz="1000" b="1" dirty="0">
                <a:solidFill>
                  <a:schemeClr val="bg1"/>
                </a:solidFill>
              </a:rPr>
              <a:t>2</a:t>
            </a:r>
            <a:endParaRPr kumimoji="1" lang="ja-JP" altLang="en-US" sz="1000" b="1">
              <a:solidFill>
                <a:schemeClr val="bg1"/>
              </a:solidFill>
            </a:endParaRPr>
          </a:p>
        </p:txBody>
      </p:sp>
      <p:sp>
        <p:nvSpPr>
          <p:cNvPr id="28" name="テキスト ボックス 27">
            <a:extLst>
              <a:ext uri="{FF2B5EF4-FFF2-40B4-BE49-F238E27FC236}">
                <a16:creationId xmlns:a16="http://schemas.microsoft.com/office/drawing/2014/main" id="{0A46FCC1-63A8-3645-B63D-04199F992BD0}"/>
              </a:ext>
            </a:extLst>
          </p:cNvPr>
          <p:cNvSpPr txBox="1"/>
          <p:nvPr/>
        </p:nvSpPr>
        <p:spPr>
          <a:xfrm>
            <a:off x="1155763" y="5402947"/>
            <a:ext cx="7090403" cy="461665"/>
          </a:xfrm>
          <a:prstGeom prst="rect">
            <a:avLst/>
          </a:prstGeom>
          <a:noFill/>
        </p:spPr>
        <p:txBody>
          <a:bodyPr wrap="none" rtlCol="0">
            <a:spAutoFit/>
          </a:bodyPr>
          <a:lstStyle/>
          <a:p>
            <a:r>
              <a:rPr kumimoji="1" lang="ja-JP" altLang="en-US" sz="2400" b="1">
                <a:solidFill>
                  <a:srgbClr val="C00000"/>
                </a:solidFill>
                <a:latin typeface="+mn-ea"/>
              </a:rPr>
              <a:t>有料版は</a:t>
            </a:r>
            <a:r>
              <a:rPr kumimoji="1" lang="en-US" altLang="ja-JP" sz="2400" b="1" dirty="0">
                <a:solidFill>
                  <a:srgbClr val="C00000"/>
                </a:solidFill>
                <a:latin typeface="+mn-ea"/>
              </a:rPr>
              <a:t>1</a:t>
            </a:r>
            <a:r>
              <a:rPr lang="ja-JP" altLang="en-US" sz="2400" b="1">
                <a:solidFill>
                  <a:srgbClr val="C00000"/>
                </a:solidFill>
                <a:latin typeface="+mn-ea"/>
              </a:rPr>
              <a:t>組織</a:t>
            </a:r>
            <a:r>
              <a:rPr lang="en-US" altLang="ja-JP" sz="2400" b="1" dirty="0">
                <a:solidFill>
                  <a:srgbClr val="C00000"/>
                </a:solidFill>
                <a:latin typeface="+mn-ea"/>
              </a:rPr>
              <a:t>1</a:t>
            </a:r>
            <a:r>
              <a:rPr lang="ja-JP" altLang="en-US" sz="2400" b="1">
                <a:solidFill>
                  <a:srgbClr val="C00000"/>
                </a:solidFill>
                <a:latin typeface="+mn-ea"/>
              </a:rPr>
              <a:t>万円（</a:t>
            </a:r>
            <a:r>
              <a:rPr kumimoji="1" lang="en-US" altLang="ja-JP" sz="2400" b="1" dirty="0">
                <a:solidFill>
                  <a:srgbClr val="C00000"/>
                </a:solidFill>
                <a:latin typeface="+mn-ea"/>
              </a:rPr>
              <a:t>1</a:t>
            </a:r>
            <a:r>
              <a:rPr kumimoji="1" lang="ja-JP" altLang="en-US" sz="2400" b="1">
                <a:solidFill>
                  <a:srgbClr val="C00000"/>
                </a:solidFill>
                <a:latin typeface="+mn-ea"/>
              </a:rPr>
              <a:t>ユーザー</a:t>
            </a:r>
            <a:r>
              <a:rPr kumimoji="1" lang="en-US" altLang="ja-JP" sz="2400" b="1" dirty="0">
                <a:solidFill>
                  <a:srgbClr val="C00000"/>
                </a:solidFill>
                <a:latin typeface="+mn-ea"/>
              </a:rPr>
              <a:t>100</a:t>
            </a:r>
            <a:r>
              <a:rPr kumimoji="1" lang="ja-JP" altLang="en-US" sz="2400" b="1">
                <a:solidFill>
                  <a:srgbClr val="C00000"/>
                </a:solidFill>
                <a:latin typeface="+mn-ea"/>
              </a:rPr>
              <a:t>円</a:t>
            </a:r>
            <a:r>
              <a:rPr kumimoji="1" lang="en-US" altLang="ja-JP" sz="2400" b="1" dirty="0">
                <a:solidFill>
                  <a:srgbClr val="C00000"/>
                </a:solidFill>
                <a:latin typeface="+mn-ea"/>
              </a:rPr>
              <a:t>〜</a:t>
            </a:r>
            <a:r>
              <a:rPr kumimoji="1" lang="ja-JP" altLang="en-US" sz="2400" b="1">
                <a:solidFill>
                  <a:srgbClr val="C00000"/>
                </a:solidFill>
                <a:latin typeface="+mn-ea"/>
              </a:rPr>
              <a:t>）と格安</a:t>
            </a:r>
          </a:p>
        </p:txBody>
      </p:sp>
      <p:sp>
        <p:nvSpPr>
          <p:cNvPr id="29" name="角丸四角形 28">
            <a:extLst>
              <a:ext uri="{FF2B5EF4-FFF2-40B4-BE49-F238E27FC236}">
                <a16:creationId xmlns:a16="http://schemas.microsoft.com/office/drawing/2014/main" id="{9E5D778E-CF76-AE48-BDE0-2D94C0F348B7}"/>
              </a:ext>
            </a:extLst>
          </p:cNvPr>
          <p:cNvSpPr/>
          <p:nvPr/>
        </p:nvSpPr>
        <p:spPr>
          <a:xfrm>
            <a:off x="110760" y="5494633"/>
            <a:ext cx="942798" cy="27829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bg1"/>
                </a:solidFill>
              </a:rPr>
              <a:t>ポイント</a:t>
            </a:r>
            <a:r>
              <a:rPr lang="en-US" altLang="ja-JP" sz="1000" b="1" dirty="0">
                <a:solidFill>
                  <a:schemeClr val="bg1"/>
                </a:solidFill>
              </a:rPr>
              <a:t>3</a:t>
            </a:r>
            <a:endParaRPr kumimoji="1" lang="ja-JP" altLang="en-US" sz="1000" b="1">
              <a:solidFill>
                <a:schemeClr val="bg1"/>
              </a:solidFill>
            </a:endParaRPr>
          </a:p>
        </p:txBody>
      </p:sp>
      <p:sp>
        <p:nvSpPr>
          <p:cNvPr id="30" name="角丸四角形 29">
            <a:extLst>
              <a:ext uri="{FF2B5EF4-FFF2-40B4-BE49-F238E27FC236}">
                <a16:creationId xmlns:a16="http://schemas.microsoft.com/office/drawing/2014/main" id="{0C1026D9-54FA-7842-8FEE-1850DD37A8E2}"/>
              </a:ext>
            </a:extLst>
          </p:cNvPr>
          <p:cNvSpPr/>
          <p:nvPr/>
        </p:nvSpPr>
        <p:spPr>
          <a:xfrm>
            <a:off x="6093929" y="785558"/>
            <a:ext cx="942798" cy="27829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tx2"/>
                </a:solidFill>
                <a:latin typeface="Noto Sans Gothic" panose="020B0502040504020204" pitchFamily="34" charset="0"/>
              </a:rPr>
              <a:t>カテゴリ</a:t>
            </a:r>
            <a:endParaRPr kumimoji="1" lang="ja-JP" altLang="en-US" sz="1000" b="1">
              <a:solidFill>
                <a:schemeClr val="tx2"/>
              </a:solidFill>
              <a:latin typeface="Noto Sans Gothic" panose="020B0502040504020204" pitchFamily="34" charset="0"/>
            </a:endParaRPr>
          </a:p>
        </p:txBody>
      </p:sp>
      <p:sp>
        <p:nvSpPr>
          <p:cNvPr id="31" name="テキスト ボックス 30">
            <a:extLst>
              <a:ext uri="{FF2B5EF4-FFF2-40B4-BE49-F238E27FC236}">
                <a16:creationId xmlns:a16="http://schemas.microsoft.com/office/drawing/2014/main" id="{9EB2F32D-77FD-CA41-BBF9-0117DC9FE01C}"/>
              </a:ext>
            </a:extLst>
          </p:cNvPr>
          <p:cNvSpPr txBox="1"/>
          <p:nvPr/>
        </p:nvSpPr>
        <p:spPr>
          <a:xfrm>
            <a:off x="7093961" y="747687"/>
            <a:ext cx="2262158" cy="369332"/>
          </a:xfrm>
          <a:prstGeom prst="rect">
            <a:avLst/>
          </a:prstGeom>
          <a:noFill/>
        </p:spPr>
        <p:txBody>
          <a:bodyPr wrap="none" rtlCol="0">
            <a:spAutoFit/>
          </a:bodyPr>
          <a:lstStyle/>
          <a:p>
            <a:r>
              <a:rPr kumimoji="1" lang="ja-JP" altLang="en-US" b="1">
                <a:solidFill>
                  <a:schemeClr val="bg1"/>
                </a:solidFill>
                <a:latin typeface="+mn-ea"/>
              </a:rPr>
              <a:t>ビジネスマッチング</a:t>
            </a:r>
          </a:p>
        </p:txBody>
      </p:sp>
      <p:sp>
        <p:nvSpPr>
          <p:cNvPr id="32" name="角丸四角形 31">
            <a:extLst>
              <a:ext uri="{FF2B5EF4-FFF2-40B4-BE49-F238E27FC236}">
                <a16:creationId xmlns:a16="http://schemas.microsoft.com/office/drawing/2014/main" id="{D56BF14C-00CA-A54D-A499-3EECB91EA825}"/>
              </a:ext>
            </a:extLst>
          </p:cNvPr>
          <p:cNvSpPr/>
          <p:nvPr/>
        </p:nvSpPr>
        <p:spPr>
          <a:xfrm>
            <a:off x="6093929" y="179819"/>
            <a:ext cx="942798" cy="27829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tx2"/>
                </a:solidFill>
                <a:latin typeface="Noto Sans Gothic" panose="020B0502040504020204" pitchFamily="34" charset="0"/>
              </a:rPr>
              <a:t>プレゼン</a:t>
            </a:r>
            <a:endParaRPr kumimoji="1" lang="ja-JP" altLang="en-US" sz="1000" b="1">
              <a:solidFill>
                <a:schemeClr val="tx2"/>
              </a:solidFill>
              <a:latin typeface="Noto Sans Gothic" panose="020B0502040504020204" pitchFamily="34" charset="0"/>
            </a:endParaRPr>
          </a:p>
        </p:txBody>
      </p:sp>
      <p:sp>
        <p:nvSpPr>
          <p:cNvPr id="33" name="正方形/長方形 32">
            <a:extLst>
              <a:ext uri="{FF2B5EF4-FFF2-40B4-BE49-F238E27FC236}">
                <a16:creationId xmlns:a16="http://schemas.microsoft.com/office/drawing/2014/main" id="{57677CC7-C0C4-9B4B-B16B-85C22837657D}"/>
              </a:ext>
            </a:extLst>
          </p:cNvPr>
          <p:cNvSpPr/>
          <p:nvPr/>
        </p:nvSpPr>
        <p:spPr>
          <a:xfrm>
            <a:off x="0" y="1227440"/>
            <a:ext cx="12192000" cy="78247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latin typeface="Noto Sans Gothic" panose="020B0502040504020204" pitchFamily="34" charset="0"/>
                <a:ea typeface="Noto Sans Gothic" panose="020B0502040504020204" pitchFamily="34" charset="0"/>
              </a:rPr>
              <a:t>GMO</a:t>
            </a:r>
            <a:r>
              <a:rPr kumimoji="1" lang="ja-JP" altLang="en-US">
                <a:solidFill>
                  <a:schemeClr val="tx1"/>
                </a:solidFill>
                <a:latin typeface="Noto Sans Gothic" panose="020B0502040504020204" pitchFamily="34" charset="0"/>
                <a:ea typeface="Noto Sans Gothic" panose="020B0502040504020204" pitchFamily="34" charset="0"/>
              </a:rPr>
              <a:t>コネクトは東証一部上場企業グループの</a:t>
            </a:r>
            <a:r>
              <a:rPr kumimoji="1" lang="en-US" altLang="ja-JP" dirty="0">
                <a:solidFill>
                  <a:schemeClr val="tx1"/>
                </a:solidFill>
                <a:latin typeface="Noto Sans Gothic" panose="020B0502040504020204" pitchFamily="34" charset="0"/>
                <a:ea typeface="Noto Sans Gothic" panose="020B0502040504020204" pitchFamily="34" charset="0"/>
              </a:rPr>
              <a:t>GMO</a:t>
            </a:r>
            <a:r>
              <a:rPr kumimoji="1" lang="ja-JP" altLang="en-US">
                <a:solidFill>
                  <a:schemeClr val="tx1"/>
                </a:solidFill>
                <a:latin typeface="Noto Sans Gothic" panose="020B0502040504020204" pitchFamily="34" charset="0"/>
                <a:ea typeface="Noto Sans Gothic" panose="020B0502040504020204" pitchFamily="34" charset="0"/>
              </a:rPr>
              <a:t>コネクト社が提供する無料からはじめられる</a:t>
            </a:r>
            <a:r>
              <a:rPr kumimoji="1" lang="en-US" altLang="ja-JP" dirty="0" err="1">
                <a:solidFill>
                  <a:schemeClr val="tx1"/>
                </a:solidFill>
                <a:latin typeface="Noto Sans Gothic" panose="020B0502040504020204" pitchFamily="34" charset="0"/>
                <a:ea typeface="Noto Sans Gothic" panose="020B0502040504020204" pitchFamily="34" charset="0"/>
              </a:rPr>
              <a:t>BtoB</a:t>
            </a:r>
            <a:r>
              <a:rPr kumimoji="1" lang="ja-JP" altLang="en-US">
                <a:solidFill>
                  <a:schemeClr val="tx1"/>
                </a:solidFill>
                <a:latin typeface="Noto Sans Gothic" panose="020B0502040504020204" pitchFamily="34" charset="0"/>
                <a:ea typeface="Noto Sans Gothic" panose="020B0502040504020204" pitchFamily="34" charset="0"/>
              </a:rPr>
              <a:t>取引の総合支援プラットフォームです。オンライン交流会をはじめ、営業リスト作成や決済者紹介・請求書発行などが行なえます。</a:t>
            </a:r>
            <a:endParaRPr kumimoji="1" lang="ja-JP" altLang="en-US">
              <a:solidFill>
                <a:schemeClr val="tx1"/>
              </a:solidFill>
              <a:latin typeface="Noto Sans Gothic" panose="020B0502040504020204" pitchFamily="34" charset="0"/>
            </a:endParaRPr>
          </a:p>
        </p:txBody>
      </p:sp>
      <p:pic>
        <p:nvPicPr>
          <p:cNvPr id="34" name="図 33">
            <a:extLst>
              <a:ext uri="{FF2B5EF4-FFF2-40B4-BE49-F238E27FC236}">
                <a16:creationId xmlns:a16="http://schemas.microsoft.com/office/drawing/2014/main" id="{088A7C0C-7CA4-444D-A402-8F58B3D4160D}"/>
              </a:ext>
            </a:extLst>
          </p:cNvPr>
          <p:cNvPicPr>
            <a:picLocks noChangeAspect="1"/>
          </p:cNvPicPr>
          <p:nvPr/>
        </p:nvPicPr>
        <p:blipFill>
          <a:blip r:embed="rId2"/>
          <a:stretch>
            <a:fillRect/>
          </a:stretch>
        </p:blipFill>
        <p:spPr>
          <a:xfrm>
            <a:off x="8848823" y="2480058"/>
            <a:ext cx="2592450" cy="3163351"/>
          </a:xfrm>
          <a:prstGeom prst="rect">
            <a:avLst/>
          </a:prstGeom>
        </p:spPr>
      </p:pic>
      <p:sp>
        <p:nvSpPr>
          <p:cNvPr id="35" name="角丸四角形 34">
            <a:extLst>
              <a:ext uri="{FF2B5EF4-FFF2-40B4-BE49-F238E27FC236}">
                <a16:creationId xmlns:a16="http://schemas.microsoft.com/office/drawing/2014/main" id="{3DE15A5E-6311-CC41-85B6-283B0F2760C3}"/>
              </a:ext>
            </a:extLst>
          </p:cNvPr>
          <p:cNvSpPr/>
          <p:nvPr/>
        </p:nvSpPr>
        <p:spPr>
          <a:xfrm>
            <a:off x="110760" y="2383882"/>
            <a:ext cx="942798" cy="278295"/>
          </a:xfrm>
          <a:prstGeom prst="roundRect">
            <a:avLst>
              <a:gd name="adj" fmla="val 50000"/>
            </a:avLst>
          </a:prstGeom>
          <a:solidFill>
            <a:srgbClr val="005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a:solidFill>
                  <a:schemeClr val="bg1"/>
                </a:solidFill>
              </a:rPr>
              <a:t>キャッチ</a:t>
            </a:r>
            <a:endParaRPr kumimoji="1" lang="ja-JP" altLang="en-US" sz="1000" b="1">
              <a:solidFill>
                <a:schemeClr val="bg1"/>
              </a:solidFill>
            </a:endParaRPr>
          </a:p>
        </p:txBody>
      </p:sp>
      <p:sp>
        <p:nvSpPr>
          <p:cNvPr id="36" name="テキスト ボックス 35">
            <a:extLst>
              <a:ext uri="{FF2B5EF4-FFF2-40B4-BE49-F238E27FC236}">
                <a16:creationId xmlns:a16="http://schemas.microsoft.com/office/drawing/2014/main" id="{AFF87124-867D-0445-B0AE-AB44FAAC052E}"/>
              </a:ext>
            </a:extLst>
          </p:cNvPr>
          <p:cNvSpPr txBox="1"/>
          <p:nvPr/>
        </p:nvSpPr>
        <p:spPr>
          <a:xfrm>
            <a:off x="110759" y="2759876"/>
            <a:ext cx="7296495" cy="1323439"/>
          </a:xfrm>
          <a:prstGeom prst="rect">
            <a:avLst/>
          </a:prstGeom>
          <a:noFill/>
        </p:spPr>
        <p:txBody>
          <a:bodyPr wrap="square" rtlCol="0">
            <a:spAutoFit/>
          </a:bodyPr>
          <a:lstStyle/>
          <a:p>
            <a:r>
              <a:rPr kumimoji="1" lang="ja-JP" altLang="en-US" sz="4000" b="1">
                <a:solidFill>
                  <a:srgbClr val="005BAD"/>
                </a:solidFill>
                <a:latin typeface="+mn-ea"/>
              </a:rPr>
              <a:t>無料ではじめられる</a:t>
            </a:r>
            <a:endParaRPr kumimoji="1" lang="en-US" altLang="ja-JP" sz="4000" b="1" dirty="0">
              <a:solidFill>
                <a:srgbClr val="005BAD"/>
              </a:solidFill>
              <a:latin typeface="+mn-ea"/>
            </a:endParaRPr>
          </a:p>
          <a:p>
            <a:r>
              <a:rPr kumimoji="1" lang="ja-JP" altLang="en-US" sz="4000" b="1">
                <a:solidFill>
                  <a:srgbClr val="005BAD"/>
                </a:solidFill>
                <a:latin typeface="+mn-ea"/>
              </a:rPr>
              <a:t>ビジネスマッチ支援サービス</a:t>
            </a:r>
          </a:p>
        </p:txBody>
      </p:sp>
    </p:spTree>
    <p:extLst>
      <p:ext uri="{BB962C8B-B14F-4D97-AF65-F5344CB8AC3E}">
        <p14:creationId xmlns:p14="http://schemas.microsoft.com/office/powerpoint/2010/main" val="8777340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210</Words>
  <Application>Microsoft Macintosh PowerPoint</Application>
  <PresentationFormat>ワイド画面</PresentationFormat>
  <Paragraphs>45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游ゴシック Light</vt:lpstr>
      <vt:lpstr>Arial</vt:lpstr>
      <vt:lpstr>Noto Sans Gothic</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安田 暁史</dc:creator>
  <cp:lastModifiedBy>安田 暁史</cp:lastModifiedBy>
  <cp:revision>33</cp:revision>
  <dcterms:created xsi:type="dcterms:W3CDTF">2021-08-30T06:17:05Z</dcterms:created>
  <dcterms:modified xsi:type="dcterms:W3CDTF">2021-08-30T07:06:35Z</dcterms:modified>
</cp:coreProperties>
</file>